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8" r:id="rId6"/>
    <p:sldId id="286" r:id="rId7"/>
    <p:sldId id="288" r:id="rId8"/>
    <p:sldId id="289" r:id="rId9"/>
    <p:sldId id="290" r:id="rId10"/>
    <p:sldId id="291" r:id="rId11"/>
    <p:sldId id="324" r:id="rId12"/>
    <p:sldId id="317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3" r:id="rId34"/>
    <p:sldId id="312" r:id="rId35"/>
    <p:sldId id="315" r:id="rId36"/>
    <p:sldId id="323" r:id="rId37"/>
    <p:sldId id="320" r:id="rId38"/>
    <p:sldId id="321" r:id="rId39"/>
    <p:sldId id="314" r:id="rId40"/>
    <p:sldId id="318" r:id="rId41"/>
    <p:sldId id="316" r:id="rId42"/>
    <p:sldId id="322" r:id="rId43"/>
    <p:sldId id="319" r:id="rId44"/>
    <p:sldId id="26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1/6/2023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5aTZq-qoZk" TargetMode="External"/><Relationship Id="rId2" Type="http://schemas.openxmlformats.org/officeDocument/2006/relationships/hyperlink" Target="https://youtu.be/yOeSpB4wi0s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Third-Party Login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2080" y="3639311"/>
            <a:ext cx="8436864" cy="1951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     Using Google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E0CB4-4753-1FB6-E920-989745715DA2}"/>
              </a:ext>
            </a:extLst>
          </p:cNvPr>
          <p:cNvSpPr txBox="1"/>
          <p:nvPr/>
        </p:nvSpPr>
        <p:spPr>
          <a:xfrm>
            <a:off x="7707087" y="5207727"/>
            <a:ext cx="5132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Guided By :-</a:t>
            </a:r>
          </a:p>
          <a:p>
            <a:r>
              <a:rPr lang="en-IN" sz="2400" dirty="0">
                <a:solidFill>
                  <a:schemeClr val="bg1"/>
                </a:solidFill>
              </a:rPr>
              <a:t>Prof. (</a:t>
            </a:r>
            <a:r>
              <a:rPr lang="en-IN" sz="2400" dirty="0" err="1">
                <a:solidFill>
                  <a:schemeClr val="bg1"/>
                </a:solidFill>
              </a:rPr>
              <a:t>Dr.</a:t>
            </a:r>
            <a:r>
              <a:rPr lang="en-IN" sz="2400" dirty="0">
                <a:solidFill>
                  <a:schemeClr val="bg1"/>
                </a:solidFill>
              </a:rPr>
              <a:t>) Vipul K. </a:t>
            </a:r>
            <a:r>
              <a:rPr lang="en-IN" sz="2400" dirty="0" err="1">
                <a:solidFill>
                  <a:schemeClr val="bg1"/>
                </a:solidFill>
              </a:rPr>
              <a:t>Dabhi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Prof. (</a:t>
            </a:r>
            <a:r>
              <a:rPr lang="en-IN" sz="2400" dirty="0" err="1">
                <a:solidFill>
                  <a:schemeClr val="bg1"/>
                </a:solidFill>
              </a:rPr>
              <a:t>Dr.</a:t>
            </a:r>
            <a:r>
              <a:rPr lang="en-IN" sz="2400" dirty="0">
                <a:solidFill>
                  <a:schemeClr val="bg1"/>
                </a:solidFill>
              </a:rPr>
              <a:t>) Harshad B. Prajapati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31700-ACFC-83EF-7489-6642C3DD57FE}"/>
              </a:ext>
            </a:extLst>
          </p:cNvPr>
          <p:cNvSpPr txBox="1"/>
          <p:nvPr/>
        </p:nvSpPr>
        <p:spPr>
          <a:xfrm flipH="1">
            <a:off x="1310422" y="5207727"/>
            <a:ext cx="4959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Presented By :-</a:t>
            </a:r>
          </a:p>
          <a:p>
            <a:r>
              <a:rPr lang="en-US" sz="2400" dirty="0">
                <a:solidFill>
                  <a:schemeClr val="bg1"/>
                </a:solidFill>
              </a:rPr>
              <a:t>IT028-Umang </a:t>
            </a:r>
            <a:r>
              <a:rPr lang="en-US" sz="2400" dirty="0" err="1">
                <a:solidFill>
                  <a:schemeClr val="bg1"/>
                </a:solidFill>
              </a:rPr>
              <a:t>Dalsaniya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IT022-Mayank Chotaliya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AD8A72-FF58-C38E-5882-54189EE8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A3474-3276-16D3-04FC-161AF65FD4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647485"/>
            <a:ext cx="8255747" cy="4093243"/>
          </a:xfrm>
        </p:spPr>
        <p:txBody>
          <a:bodyPr/>
          <a:lstStyle/>
          <a:p>
            <a:r>
              <a:rPr lang="en-US" sz="2800" b="0" i="0" dirty="0">
                <a:effectLst/>
                <a:latin typeface="Roboto" panose="02000000000000000000" pitchFamily="2" charset="0"/>
              </a:rPr>
              <a:t>Then, head over to the </a:t>
            </a:r>
            <a:r>
              <a:rPr lang="en-US" sz="2800" b="0" i="0" u="sng" dirty="0"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API Console,</a:t>
            </a:r>
            <a:r>
              <a:rPr lang="en-US" sz="2800" b="0" i="0" dirty="0">
                <a:effectLst/>
                <a:latin typeface="Roboto" panose="02000000000000000000" pitchFamily="2" charset="0"/>
              </a:rPr>
              <a:t> and create a new project.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9C98B-417A-C08C-8B45-17F60DD8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" y="1958755"/>
            <a:ext cx="10313147" cy="43563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55138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B52FA-ACBB-B654-29CC-80EEC2F0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9C18C-924D-6490-143A-BB8F8861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3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E48B42-659E-C83D-4C8B-03D66F95F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C654C-CC84-8119-F12E-E70732CA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" y="430306"/>
            <a:ext cx="12108561" cy="5904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79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2222B-3F00-C219-F0DE-2A6B2C06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B01D0-8C86-1E21-E087-10DD023A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" y="504825"/>
            <a:ext cx="12122150" cy="584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943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C3229-F55A-E105-D737-B97AC56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C7B0D-11B3-D297-0553-DC4E5B93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453278"/>
            <a:ext cx="12103100" cy="592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159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C3229-F55A-E105-D737-B97AC56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9C1E5-D106-B97D-4F76-D84D2914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723900"/>
            <a:ext cx="12065000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11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1A9BEA-A831-CF68-BD5C-515B3AB7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ABE27-76FC-1AE2-A579-18A81F67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615950"/>
            <a:ext cx="12065000" cy="562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170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A98FC-0BDC-3794-8C91-04ABCAA1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86AC9-85CF-91D2-2251-6615D1F68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482600"/>
            <a:ext cx="12179300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10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56A09-1D01-1CEB-135C-916C545E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9526D-E4D2-1123-A763-1D916E21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482600"/>
            <a:ext cx="12179300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47CAF-F21C-8AD6-5CF0-1C2B0352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3CD87-CD2F-8ADF-10D4-FFEB2560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482600"/>
            <a:ext cx="12007850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33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Third-Party Login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8067488" cy="5054815"/>
          </a:xfrm>
        </p:spPr>
        <p:txBody>
          <a:bodyPr/>
          <a:lstStyle/>
          <a:p>
            <a:r>
              <a:rPr lang="en-US" sz="2800" b="0" i="0" dirty="0">
                <a:effectLst/>
              </a:rPr>
              <a:t>OAuth gets rid of the need to store confidential user passwords on your server. Instead, the user trusts you to access their basic profile information from a service like Google, who handles the authentication for you.</a:t>
            </a:r>
          </a:p>
          <a:p>
            <a:r>
              <a:rPr lang="en-US" sz="2800" b="0" i="0" dirty="0">
                <a:effectLst/>
              </a:rPr>
              <a:t>You’ve definitely encountered this before if you’ve ever been asked to log in with Google or Facebook—you simply authenticate with your social media profile without putting in any passwords.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F5F542-2A42-A879-C6E3-7510293A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7B5F2-EF5C-63E4-9C64-6FADC0E1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114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A40FC-F35E-FFAA-77F8-0925C7CB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60258-0563-2BEF-B5D4-1F163F28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12192000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48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D5D9D-A9CE-1400-080C-4DBF434A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85F9B-84D6-AD55-8091-59148FE3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30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40853-DAB2-A0B7-CDF5-69BE7C30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20E91-CDC2-6BE7-6F47-60C6D20C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262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C66E63-0D13-2C43-F79F-DD8F0E0A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FA5A7-EECC-8419-893E-5CCCAABF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4055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74365-D368-EEA0-1DDF-6D6009D2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4E6D3-87CD-3CDF-4136-A713E792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2192000" cy="586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24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DEBD8-4ED9-1C8B-5153-DB789245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C2964-5C6A-7DE7-9F5F-B4FF1E73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12192000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02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47665-7563-1822-0B56-15603CF0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3EFE6-413F-C163-441B-2B5B59E8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482600"/>
            <a:ext cx="12103100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283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BC6FF6-82EA-3BD2-EC04-674D597F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EB447-BB55-6583-2D79-EC7DDB0C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482600"/>
            <a:ext cx="12179300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4549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477D70-1A43-4FA4-773D-F515597FA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097" y="362902"/>
            <a:ext cx="6803136" cy="36576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Save Client ID in .env file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0E468-6D6A-6357-2A21-9E3547F5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6FEE0-5A5C-5EB3-965E-E0D85764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184"/>
            <a:ext cx="12192000" cy="4171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91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21EB0-7625-7DCB-18D3-C83C0F1B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FEC2A-B5CF-56BB-AB00-58E70006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If you didn’t want to utilize third-party authentication, you’d have to handle it all yourself. This means you’ll be responsible for storing your user’s passwords</a:t>
            </a:r>
          </a:p>
          <a:p>
            <a:pPr marL="0" indent="0">
              <a:buNone/>
            </a:pPr>
            <a:endParaRPr lang="en-US" b="0" i="0" dirty="0">
              <a:effectLst/>
            </a:endParaRPr>
          </a:p>
          <a:p>
            <a:r>
              <a:rPr lang="en-US" b="0" i="0" dirty="0">
                <a:effectLst/>
              </a:rPr>
              <a:t>That job is left up to Google, Facebook, and any other OAuth provider.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5420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AF91C1-107E-FBF7-9BDC-A7CE8517F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8" t="57084" r="388" b="-3033"/>
          <a:stretch/>
        </p:blipFill>
        <p:spPr>
          <a:xfrm>
            <a:off x="751011" y="3429000"/>
            <a:ext cx="6206877" cy="302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A2032-983A-67C1-516B-23FE73D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6633A28-DD03-5949-192A-96CF1E3DC29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95300" y="1003300"/>
            <a:ext cx="6718300" cy="4092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GAPI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 is Google’s client library for </a:t>
            </a:r>
            <a:r>
              <a:rPr lang="en-US" i="1" dirty="0">
                <a:solidFill>
                  <a:schemeClr val="bg1"/>
                </a:solidFill>
                <a:latin typeface="source-serif-pro"/>
              </a:rPr>
              <a:t>browser-side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 JavaScript. It’s used in Google Sign-in, Google Drive, and thousands of internal and external web pages for easily connecting with Google APIs.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1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732C3-BF54-73B7-9F72-5709D8E7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5730" y="471855"/>
            <a:ext cx="6803136" cy="36576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four .</a:t>
            </a:r>
            <a:r>
              <a:rPr lang="en-US" sz="2800" dirty="0" err="1">
                <a:solidFill>
                  <a:schemeClr val="bg1"/>
                </a:solidFill>
              </a:rPr>
              <a:t>js</a:t>
            </a:r>
            <a:r>
              <a:rPr lang="en-US" sz="2800" dirty="0">
                <a:solidFill>
                  <a:schemeClr val="bg1"/>
                </a:solidFill>
              </a:rPr>
              <a:t> file like this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6A8E2-DD31-ACE9-D184-0582074C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9616E-323B-DC71-94EE-108347F8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95" y="986815"/>
            <a:ext cx="7447750" cy="5816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800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57507-B757-42DE-42DC-577775D7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01701-8248-5E73-47D9-D951391D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79" y="678195"/>
            <a:ext cx="10169642" cy="550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561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55CAF-B12D-812A-8BB1-0804A7C5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2ABD8-D158-3A7D-9689-28FE1391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08" y="426103"/>
            <a:ext cx="10387992" cy="6005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030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B81CF-E904-485A-6BAF-CECEBE2E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2016-9C09-CB74-D2CE-628743BF8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4381"/>
            <a:ext cx="9480177" cy="62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71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AC15F5-DB79-6F7A-AE76-3AFF89A2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16B3D-356B-63B4-24D1-E8F58545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41" y="1024205"/>
            <a:ext cx="9402750" cy="480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063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8CAAC-7442-CCF2-5231-9E5061E28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015" y="423433"/>
            <a:ext cx="6803136" cy="36576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E6E0D-0516-F11F-C5DE-8CFD4313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D6BBE-C576-8DFA-70E7-350EA260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7" y="1028849"/>
            <a:ext cx="9610165" cy="54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66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A4EBB-C1CA-8E23-1ED9-EB4173E0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B6D5D-08B4-0FCE-A62D-70AA4B04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2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6D560-3ED5-0650-944F-304F03FA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8F96F-ED25-1B9E-E96E-61E7BF37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04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FB9E8-742D-ABF9-FAF6-43D1FDC7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66EAC-432F-8FB3-FFDE-8E33222D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94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17DC-F493-F277-64AA-9F37949A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IN" b="1" i="0" dirty="0">
                <a:effectLst/>
                <a:latin typeface="+mn-lt"/>
              </a:rPr>
              <a:t>How Does It Work?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11593-0BEC-8883-A647-8F0529EC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9E429-8616-C763-79D2-B98FE8FC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631669"/>
            <a:ext cx="11215235" cy="486596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Third-party sign-on uses OAuth 2.0 for authentication.</a:t>
            </a:r>
          </a:p>
          <a:p>
            <a:r>
              <a:rPr lang="en-US" dirty="0"/>
              <a:t>Y</a:t>
            </a:r>
            <a:r>
              <a:rPr lang="en-US" b="0" i="0" dirty="0">
                <a:effectLst/>
              </a:rPr>
              <a:t>our server delivers your web app as usual to the client. When they click “Sign Up,” they’ll be redirected to your sign-in page with the OAuth provider (Google, in this example).</a:t>
            </a:r>
            <a:endParaRPr lang="en-US" dirty="0"/>
          </a:p>
          <a:p>
            <a:r>
              <a:rPr lang="en-US" b="0" i="0" dirty="0">
                <a:effectLst/>
              </a:rPr>
              <a:t>You’ll have to register your application with Google and provide some info that your users will see.</a:t>
            </a:r>
          </a:p>
          <a:p>
            <a:r>
              <a:rPr lang="en-US" b="0" i="0" dirty="0">
                <a:effectLst/>
              </a:rPr>
              <a:t>Google will ask the user if it is okay if your application accesses their profile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856398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1087-7C7F-55B4-F83D-33E88F462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421735"/>
            <a:ext cx="7077456" cy="124358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+mn-lt"/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24461-9755-78CF-B5BE-2B19C9B4B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1847" y="2994660"/>
            <a:ext cx="7077456" cy="86868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https://youtu.be/yOeSpB4wi0s</a:t>
            </a: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https://youtu.be/75aTZq-qoZk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63269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1FEA-84BA-53E6-BE19-EB113769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1026" name="Picture 2" descr="Google sign-in flow. Client confirms that server is allowed account access. ">
            <a:extLst>
              <a:ext uri="{FF2B5EF4-FFF2-40B4-BE49-F238E27FC236}">
                <a16:creationId xmlns:a16="http://schemas.microsoft.com/office/drawing/2014/main" id="{561D395E-0537-1DE5-29DC-29CDA36D55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56512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53261-D39B-0DBA-8B06-138663B8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C14DA-9EEF-BBF0-7517-9444A088F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259" y="766482"/>
            <a:ext cx="9412941" cy="6360459"/>
          </a:xfrm>
        </p:spPr>
        <p:txBody>
          <a:bodyPr/>
          <a:lstStyle/>
          <a:p>
            <a:r>
              <a:rPr lang="en-US" sz="2800" b="0" i="0" dirty="0">
                <a:effectLst/>
                <a:latin typeface="Roboto" panose="02000000000000000000" pitchFamily="2" charset="0"/>
              </a:rPr>
              <a:t>This authorization code functions as the key to the user’s account. Though it isn’t exactly a key; it’s more like an IOU where the client confirms that the server is allowed to access the account. It’s only allowed to be used by your server.</a:t>
            </a:r>
          </a:p>
          <a:p>
            <a:r>
              <a:rPr lang="en-US" sz="2800" b="0" i="0" dirty="0">
                <a:effectLst/>
                <a:latin typeface="Roboto" panose="02000000000000000000" pitchFamily="2" charset="0"/>
              </a:rPr>
              <a:t>It is only used once, as your server will immediately pass the key to Google to get an access token and ID token, which is used to actually access the user’s account.</a:t>
            </a:r>
            <a:endParaRPr lang="en-US" sz="2800" dirty="0">
              <a:latin typeface="Roboto" panose="02000000000000000000" pitchFamily="2" charset="0"/>
            </a:endParaRPr>
          </a:p>
          <a:p>
            <a:r>
              <a:rPr lang="en-US" sz="2800" b="0" i="0" dirty="0">
                <a:effectLst/>
                <a:latin typeface="Roboto" panose="02000000000000000000" pitchFamily="2" charset="0"/>
              </a:rPr>
              <a:t>In this flow, you’re only requesting access to view basic profile information, so you can identify the user. 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2018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9D6F5-517C-FCC7-AD36-FAE87BC0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2050" name="Picture 2" descr=" Server passes key to Google to get an access token and ID token, used to actually access user's account">
            <a:extLst>
              <a:ext uri="{FF2B5EF4-FFF2-40B4-BE49-F238E27FC236}">
                <a16:creationId xmlns:a16="http://schemas.microsoft.com/office/drawing/2014/main" id="{2AA7448A-2BCD-6987-7761-585C4464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429"/>
            <a:ext cx="12192000" cy="696685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03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C7D8B3-5EF1-5ACC-7A2E-BDBAD016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6433F-29A3-21B6-5F46-E2CE3716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12" y="-1"/>
            <a:ext cx="1219951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86B86F-F5B0-86F8-B9C2-BFF1030B3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23"/>
          <a:stretch/>
        </p:blipFill>
        <p:spPr>
          <a:xfrm>
            <a:off x="154578" y="1873753"/>
            <a:ext cx="8700247" cy="2234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5819ED-89D5-A17B-A2A1-3A5B37B9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04800"/>
            <a:ext cx="11214100" cy="21024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to set it up?</a:t>
            </a:r>
            <a:br>
              <a:rPr lang="en-US" dirty="0"/>
            </a:br>
            <a:r>
              <a:rPr lang="en-US" sz="2700" dirty="0"/>
              <a:t>(</a:t>
            </a:r>
            <a:r>
              <a:rPr lang="en-US" sz="2700" dirty="0" err="1"/>
              <a:t>i</a:t>
            </a:r>
            <a:r>
              <a:rPr lang="en-US" sz="2700" dirty="0"/>
              <a:t>) First create react app and install react-google-login package and  run</a:t>
            </a:r>
            <a:br>
              <a:rPr lang="en-US" dirty="0"/>
            </a:b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C4E47F-A194-35BB-ADCB-9D6CCEAC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0A147-3C59-7075-E2BE-41EE76B19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23"/>
          <a:stretch/>
        </p:blipFill>
        <p:spPr>
          <a:xfrm>
            <a:off x="3350622" y="4445281"/>
            <a:ext cx="8700247" cy="2234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40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395</TotalTime>
  <Words>483</Words>
  <Application>Microsoft Office PowerPoint</Application>
  <PresentationFormat>Widescreen</PresentationFormat>
  <Paragraphs>70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Roboto</vt:lpstr>
      <vt:lpstr>source-serif-pro</vt:lpstr>
      <vt:lpstr>Trade Gothic LT Pro</vt:lpstr>
      <vt:lpstr>Trebuchet MS</vt:lpstr>
      <vt:lpstr>Office Theme</vt:lpstr>
      <vt:lpstr>Third-Party Login</vt:lpstr>
      <vt:lpstr>Why we need Third-Party Login</vt:lpstr>
      <vt:lpstr>PowerPoint Presentation</vt:lpstr>
      <vt:lpstr>How Does It Work?</vt:lpstr>
      <vt:lpstr>PowerPoint Presentation</vt:lpstr>
      <vt:lpstr>PowerPoint Presentation</vt:lpstr>
      <vt:lpstr>PowerPoint Presentation</vt:lpstr>
      <vt:lpstr>PowerPoint Presentation</vt:lpstr>
      <vt:lpstr>How to set it up? (i) First create react app and install react-google-login package and  run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Third-Party Login</dc:title>
  <dc:creator>umang dalsaniya</dc:creator>
  <cp:lastModifiedBy>K.S. Chotaliya</cp:lastModifiedBy>
  <cp:revision>54</cp:revision>
  <dcterms:created xsi:type="dcterms:W3CDTF">2022-12-22T12:28:39Z</dcterms:created>
  <dcterms:modified xsi:type="dcterms:W3CDTF">2023-01-06T14:22:06Z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